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sldIdLst>
    <p:sldId id="257" r:id="rId2"/>
    <p:sldId id="258" r:id="rId3"/>
    <p:sldId id="259" r:id="rId4"/>
    <p:sldId id="263" r:id="rId5"/>
    <p:sldId id="264" r:id="rId6"/>
    <p:sldId id="265"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6" autoAdjust="0"/>
    <p:restoredTop sz="94660"/>
  </p:normalViewPr>
  <p:slideViewPr>
    <p:cSldViewPr snapToGrid="0">
      <p:cViewPr varScale="1">
        <p:scale>
          <a:sx n="80" d="100"/>
          <a:sy n="80" d="100"/>
        </p:scale>
        <p:origin x="142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12/24/2025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12/22/2025</a:t>
            </a:r>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a:t>© 2025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12/22/2025</a:t>
            </a:r>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a:t>© 2025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12/22/2025</a:t>
            </a:r>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a:t>© 2025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12/22/2025</a:t>
            </a:r>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a:t>© 2025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12/22/2025</a:t>
            </a:r>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a:t>© 2025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12/22/2025</a:t>
            </a:r>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a:t>© 2025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12/22/2025</a:t>
            </a:r>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Ship Requirements</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Shipboard Power System Fundamentals</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of 22 December 2025</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2025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2264760114"/>
              </p:ext>
            </p:extLst>
          </p:nvPr>
        </p:nvGraphicFramePr>
        <p:xfrm>
          <a:off x="878305" y="1690688"/>
          <a:ext cx="10475495" cy="4389120"/>
        </p:xfrm>
        <a:graphic>
          <a:graphicData uri="http://schemas.openxmlformats.org/drawingml/2006/table">
            <a:tbl>
              <a:tblPr/>
              <a:tblGrid>
                <a:gridCol w="5217695">
                  <a:extLst>
                    <a:ext uri="{9D8B030D-6E8A-4147-A177-3AD203B41FA5}">
                      <a16:colId xmlns:a16="http://schemas.microsoft.com/office/drawing/2014/main" val="136993684"/>
                    </a:ext>
                  </a:extLst>
                </a:gridCol>
                <a:gridCol w="5257800">
                  <a:extLst>
                    <a:ext uri="{9D8B030D-6E8A-4147-A177-3AD203B41FA5}">
                      <a16:colId xmlns:a16="http://schemas.microsoft.com/office/drawing/2014/main" val="3524295997"/>
                    </a:ext>
                  </a:extLst>
                </a:gridCol>
              </a:tblGrid>
              <a:tr h="0">
                <a:tc>
                  <a:txBody>
                    <a:bodyPr/>
                    <a:lstStyle/>
                    <a:p>
                      <a:pPr>
                        <a:buNone/>
                      </a:pPr>
                      <a:r>
                        <a:rPr lang="en-US" sz="2400" kern="1200" dirty="0">
                          <a:solidFill>
                            <a:schemeClr val="tx1"/>
                          </a:solidFill>
                          <a:latin typeface="+mn-lt"/>
                          <a:ea typeface="+mn-ea"/>
                          <a:cs typeface="+mn-cs"/>
                        </a:rPr>
                        <a:t>What are the key requirements that drive size, weight and cost of ship power and propulsion systems?</a:t>
                      </a:r>
                    </a:p>
                  </a:txBody>
                  <a:tcPr anchor="ctr">
                    <a:lnL>
                      <a:noFill/>
                    </a:lnL>
                    <a:lnR>
                      <a:noFill/>
                    </a:lnR>
                    <a:lnT>
                      <a:noFill/>
                    </a:lnT>
                    <a:lnB>
                      <a:noFill/>
                    </a:lnB>
                    <a:noFill/>
                  </a:tcPr>
                </a:tc>
                <a:tc>
                  <a:txBody>
                    <a:bodyPr/>
                    <a:lstStyle/>
                    <a:p>
                      <a:pPr>
                        <a:buNone/>
                      </a:pPr>
                      <a:r>
                        <a:rPr lang="en-US" sz="2400" kern="1200" dirty="0">
                          <a:solidFill>
                            <a:schemeClr val="tx1"/>
                          </a:solidFill>
                          <a:latin typeface="+mn-lt"/>
                          <a:ea typeface="+mn-ea"/>
                          <a:cs typeface="+mn-cs"/>
                        </a:rPr>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400" kern="1200" dirty="0">
                          <a:solidFill>
                            <a:schemeClr val="tx1"/>
                          </a:solidFill>
                          <a:latin typeface="+mn-lt"/>
                          <a:ea typeface="+mn-ea"/>
                          <a:cs typeface="+mn-cs"/>
                        </a:rPr>
                        <a:t>How do the key requirements impact power and propulsion system designs</a:t>
                      </a:r>
                      <a:r>
                        <a:rPr lang="en-US" sz="2400" dirty="0"/>
                        <a:t>?</a:t>
                      </a:r>
                    </a:p>
                  </a:txBody>
                  <a:tcPr anchor="ctr">
                    <a:lnL>
                      <a:noFill/>
                    </a:lnL>
                    <a:lnR>
                      <a:noFill/>
                    </a:lnR>
                    <a:lnT>
                      <a:noFill/>
                    </a:lnT>
                    <a:lnB>
                      <a:noFill/>
                    </a:lnB>
                    <a:noFill/>
                  </a:tcPr>
                </a:tc>
                <a:tc>
                  <a:txBody>
                    <a:bodyPr/>
                    <a:lstStyle/>
                    <a:p>
                      <a:pPr>
                        <a:buNone/>
                      </a:pPr>
                      <a:r>
                        <a:rPr lang="en-US" sz="2400" kern="1200" dirty="0">
                          <a:solidFill>
                            <a:schemeClr val="tx1"/>
                          </a:solidFill>
                          <a:latin typeface="+mn-lt"/>
                          <a:ea typeface="+mn-ea"/>
                          <a:cs typeface="+mn-cs"/>
                        </a:rPr>
                        <a:t>Understand</a:t>
                      </a:r>
                    </a:p>
                  </a:txBody>
                  <a:tcPr anchor="ctr">
                    <a:lnL>
                      <a:noFill/>
                    </a:lnL>
                    <a:lnR>
                      <a:noFill/>
                    </a:lnR>
                    <a:lnT>
                      <a:noFill/>
                    </a:lnT>
                    <a:lnB>
                      <a:noFill/>
                    </a:lnB>
                    <a:noFill/>
                  </a:tcPr>
                </a:tc>
                <a:extLst>
                  <a:ext uri="{0D108BD9-81ED-4DB2-BD59-A6C34878D82A}">
                    <a16:rowId xmlns:a16="http://schemas.microsoft.com/office/drawing/2014/main" val="446766427"/>
                  </a:ext>
                </a:extLst>
              </a:tr>
              <a:tr h="0">
                <a:tc>
                  <a:txBody>
                    <a:bodyPr/>
                    <a:lstStyle/>
                    <a:p>
                      <a:pPr>
                        <a:buNone/>
                      </a:pPr>
                      <a:r>
                        <a:rPr lang="en-US" sz="2400" kern="1200" dirty="0">
                          <a:solidFill>
                            <a:schemeClr val="tx1"/>
                          </a:solidFill>
                          <a:latin typeface="+mn-lt"/>
                          <a:ea typeface="+mn-ea"/>
                          <a:cs typeface="+mn-cs"/>
                        </a:rPr>
                        <a:t>How are the key requirements established</a:t>
                      </a:r>
                      <a:r>
                        <a:rPr lang="en-US" sz="2400" dirty="0"/>
                        <a:t>?</a:t>
                      </a:r>
                    </a:p>
                  </a:txBody>
                  <a:tcPr anchor="ctr">
                    <a:lnL>
                      <a:noFill/>
                    </a:lnL>
                    <a:lnR>
                      <a:noFill/>
                    </a:lnR>
                    <a:lnT>
                      <a:noFill/>
                    </a:lnT>
                    <a:lnB>
                      <a:noFill/>
                    </a:lnB>
                    <a:noFill/>
                  </a:tcPr>
                </a:tc>
                <a:tc>
                  <a:txBody>
                    <a:bodyPr/>
                    <a:lstStyle/>
                    <a:p>
                      <a:pPr>
                        <a:buNone/>
                      </a:pPr>
                      <a:r>
                        <a:rPr lang="en-US" sz="2400" dirty="0"/>
                        <a:t>Understand</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r>
                        <a:rPr lang="en-US" sz="2400" kern="1200" dirty="0">
                          <a:solidFill>
                            <a:schemeClr val="tx1"/>
                          </a:solidFill>
                          <a:latin typeface="+mn-lt"/>
                          <a:ea typeface="+mn-ea"/>
                          <a:cs typeface="+mn-cs"/>
                        </a:rPr>
                        <a:t>What is the impact of when the key requirements are established on the power and propulsion system design</a:t>
                      </a:r>
                      <a:r>
                        <a:rPr lang="en-US" sz="2400" dirty="0"/>
                        <a:t>?</a:t>
                      </a:r>
                    </a:p>
                  </a:txBody>
                  <a:tcPr anchor="ctr">
                    <a:lnL>
                      <a:noFill/>
                    </a:lnL>
                    <a:lnR>
                      <a:noFill/>
                    </a:lnR>
                    <a:lnT>
                      <a:noFill/>
                    </a:lnT>
                    <a:lnB>
                      <a:noFill/>
                    </a:lnB>
                    <a:noFill/>
                  </a:tcPr>
                </a:tc>
                <a:tc>
                  <a:txBody>
                    <a:bodyPr/>
                    <a:lstStyle/>
                    <a:p>
                      <a:pPr>
                        <a:buNone/>
                      </a:pPr>
                      <a:r>
                        <a:rPr lang="en-US" sz="2400" dirty="0"/>
                        <a:t>Understand</a:t>
                      </a:r>
                    </a:p>
                  </a:txBody>
                  <a:tcPr anchor="ctr">
                    <a:lnL>
                      <a:noFill/>
                    </a:lnL>
                    <a:lnR>
                      <a:noFill/>
                    </a:lnR>
                    <a:lnT>
                      <a:noFill/>
                    </a:lnT>
                    <a:lnB>
                      <a:noFill/>
                    </a:lnB>
                    <a:noFill/>
                  </a:tcPr>
                </a:tc>
                <a:extLst>
                  <a:ext uri="{0D108BD9-81ED-4DB2-BD59-A6C34878D82A}">
                    <a16:rowId xmlns:a16="http://schemas.microsoft.com/office/drawing/2014/main" val="2480842452"/>
                  </a:ext>
                </a:extLst>
              </a:tr>
            </a:tbl>
          </a:graphicData>
        </a:graphic>
      </p:graphicFrame>
      <p:sp>
        <p:nvSpPr>
          <p:cNvPr id="4" name="Date Placeholder 3">
            <a:extLst>
              <a:ext uri="{FF2B5EF4-FFF2-40B4-BE49-F238E27FC236}">
                <a16:creationId xmlns:a16="http://schemas.microsoft.com/office/drawing/2014/main" id="{F91015D9-38E8-E847-C008-DB1110973BF6}"/>
              </a:ext>
            </a:extLst>
          </p:cNvPr>
          <p:cNvSpPr>
            <a:spLocks noGrp="1"/>
          </p:cNvSpPr>
          <p:nvPr>
            <p:ph type="dt" sz="half" idx="10"/>
          </p:nvPr>
        </p:nvSpPr>
        <p:spPr/>
        <p:txBody>
          <a:bodyPr/>
          <a:lstStyle/>
          <a:p>
            <a:r>
              <a:rPr lang="en-US"/>
              <a:t>12/22/2025</a:t>
            </a:r>
          </a:p>
        </p:txBody>
      </p:sp>
      <p:sp>
        <p:nvSpPr>
          <p:cNvPr id="5" name="Slide Number Placeholder 4">
            <a:extLst>
              <a:ext uri="{FF2B5EF4-FFF2-40B4-BE49-F238E27FC236}">
                <a16:creationId xmlns:a16="http://schemas.microsoft.com/office/drawing/2014/main" id="{FBDC90B2-C553-2060-A0B6-259AFEFFF51B}"/>
              </a:ext>
            </a:extLst>
          </p:cNvPr>
          <p:cNvSpPr>
            <a:spLocks noGrp="1"/>
          </p:cNvSpPr>
          <p:nvPr>
            <p:ph type="sldNum" sz="quarter" idx="12"/>
          </p:nvPr>
        </p:nvSpPr>
        <p:spPr/>
        <p:txBody>
          <a:bodyPr/>
          <a:lstStyle/>
          <a:p>
            <a:fld id="{13E3B7D2-2C23-477A-B7E5-64419E75BE45}" type="slidenum">
              <a:rPr lang="en-US" smtClean="0"/>
              <a:t>2</a:t>
            </a:fld>
            <a:endParaRPr lang="en-US"/>
          </a:p>
        </p:txBody>
      </p:sp>
      <p:sp>
        <p:nvSpPr>
          <p:cNvPr id="3" name="Footer Placeholder 2">
            <a:extLst>
              <a:ext uri="{FF2B5EF4-FFF2-40B4-BE49-F238E27FC236}">
                <a16:creationId xmlns:a16="http://schemas.microsoft.com/office/drawing/2014/main" id="{467D5297-51F6-98C8-0F24-122FBC8992F9}"/>
              </a:ext>
            </a:extLst>
          </p:cNvPr>
          <p:cNvSpPr>
            <a:spLocks noGrp="1"/>
          </p:cNvSpPr>
          <p:nvPr>
            <p:ph type="ftr" sz="quarter" idx="11"/>
          </p:nvPr>
        </p:nvSpPr>
        <p:spPr/>
        <p:txBody>
          <a:bodyPr/>
          <a:lstStyle/>
          <a:p>
            <a:r>
              <a:rPr lang="en-US"/>
              <a:t>© 2025 by Norbert Doerry                                                                                  This work is licensed via: CC BY 4.0</a:t>
            </a:r>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F783D-F77E-A407-C4C7-29FF037E07A9}"/>
              </a:ext>
            </a:extLst>
          </p:cNvPr>
          <p:cNvSpPr>
            <a:spLocks noGrp="1"/>
          </p:cNvSpPr>
          <p:nvPr>
            <p:ph type="title"/>
          </p:nvPr>
        </p:nvSpPr>
        <p:spPr/>
        <p:txBody>
          <a:bodyPr/>
          <a:lstStyle/>
          <a:p>
            <a:r>
              <a:rPr lang="en-US" dirty="0"/>
              <a:t>Key requirements</a:t>
            </a:r>
          </a:p>
        </p:txBody>
      </p:sp>
      <p:sp>
        <p:nvSpPr>
          <p:cNvPr id="3" name="Content Placeholder 2">
            <a:extLst>
              <a:ext uri="{FF2B5EF4-FFF2-40B4-BE49-F238E27FC236}">
                <a16:creationId xmlns:a16="http://schemas.microsoft.com/office/drawing/2014/main" id="{AEB2715C-1042-59F2-AB4F-E9857E2D2B75}"/>
              </a:ext>
            </a:extLst>
          </p:cNvPr>
          <p:cNvSpPr>
            <a:spLocks noGrp="1"/>
          </p:cNvSpPr>
          <p:nvPr>
            <p:ph idx="1"/>
          </p:nvPr>
        </p:nvSpPr>
        <p:spPr/>
        <p:txBody>
          <a:bodyPr>
            <a:normAutofit fontScale="62500" lnSpcReduction="20000"/>
          </a:bodyPr>
          <a:lstStyle/>
          <a:p>
            <a:r>
              <a:rPr lang="en-US" dirty="0"/>
              <a:t>Flexibility</a:t>
            </a:r>
          </a:p>
          <a:p>
            <a:pPr lvl="1"/>
            <a:r>
              <a:rPr lang="en-US" dirty="0"/>
              <a:t>Ability to adapt a ship’s systems to evolve over the ship’s life to achieve new objectives</a:t>
            </a:r>
          </a:p>
          <a:p>
            <a:r>
              <a:rPr lang="en-US" dirty="0"/>
              <a:t>Sustained / Service speed</a:t>
            </a:r>
          </a:p>
          <a:p>
            <a:pPr lvl="1"/>
            <a:r>
              <a:rPr lang="en-US" dirty="0"/>
              <a:t>Naval ships: sustained speed is the speed that must be attained (or surpassed) when the propulsion system is operating at 80% of its rated power with the ship having a clean, full load displacement, and in calm water.</a:t>
            </a:r>
          </a:p>
          <a:p>
            <a:pPr lvl="1"/>
            <a:r>
              <a:rPr lang="en-US" dirty="0"/>
              <a:t>Commercial ships: The power needed to propel the ship at the service speed with a full load displacement, clean bottom and calm water is calculated. To this power is added sea margin (for conditions other than calm water) and engine margin to determine the minimum propulsion power required. </a:t>
            </a:r>
          </a:p>
          <a:p>
            <a:pPr lvl="1"/>
            <a:r>
              <a:rPr lang="en-US" dirty="0"/>
              <a:t>Sustained speed and service speed are often nearly the same.</a:t>
            </a:r>
          </a:p>
          <a:p>
            <a:r>
              <a:rPr lang="en-US" dirty="0"/>
              <a:t>Endurance</a:t>
            </a:r>
          </a:p>
          <a:p>
            <a:pPr lvl="1"/>
            <a:r>
              <a:rPr lang="en-US" dirty="0"/>
              <a:t>Determines the minimum required capacity of the fuel tanks</a:t>
            </a:r>
          </a:p>
          <a:p>
            <a:pPr lvl="1"/>
            <a:r>
              <a:rPr lang="en-US" dirty="0"/>
              <a:t>Often defined as how far a ship should be capable of traveling at an endurance speed using all of the ship’s burnable fuel.</a:t>
            </a:r>
          </a:p>
          <a:p>
            <a:pPr lvl="1"/>
            <a:r>
              <a:rPr lang="en-US" dirty="0"/>
              <a:t>Commercial ships often use the service speed as the endurance speed</a:t>
            </a:r>
          </a:p>
          <a:p>
            <a:r>
              <a:rPr lang="en-US" dirty="0"/>
              <a:t>‘Compromised Mobility’ speed</a:t>
            </a:r>
          </a:p>
          <a:p>
            <a:pPr lvl="1"/>
            <a:r>
              <a:rPr lang="en-US" dirty="0"/>
              <a:t>Allowable degradation in the ship’s achievable speed following damage.</a:t>
            </a:r>
          </a:p>
          <a:p>
            <a:r>
              <a:rPr lang="en-US" dirty="0"/>
              <a:t>Survivability</a:t>
            </a:r>
          </a:p>
          <a:p>
            <a:pPr lvl="1"/>
            <a:r>
              <a:rPr lang="en-US" dirty="0"/>
              <a:t>Expected residual mobility capability a ship should have or be able to restore following exposure to a threat.</a:t>
            </a:r>
          </a:p>
        </p:txBody>
      </p:sp>
      <p:sp>
        <p:nvSpPr>
          <p:cNvPr id="4" name="Date Placeholder 3">
            <a:extLst>
              <a:ext uri="{FF2B5EF4-FFF2-40B4-BE49-F238E27FC236}">
                <a16:creationId xmlns:a16="http://schemas.microsoft.com/office/drawing/2014/main" id="{CE452074-00FB-6897-380E-D301E483566C}"/>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6D9E4327-846B-61FF-FEF6-1A703141BE0C}"/>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5AC216F2-DCE1-B753-E22F-CBC656D11151}"/>
              </a:ext>
            </a:extLst>
          </p:cNvPr>
          <p:cNvSpPr>
            <a:spLocks noGrp="1"/>
          </p:cNvSpPr>
          <p:nvPr>
            <p:ph type="sldNum" sz="quarter" idx="12"/>
          </p:nvPr>
        </p:nvSpPr>
        <p:spPr/>
        <p:txBody>
          <a:bodyPr/>
          <a:lstStyle/>
          <a:p>
            <a:fld id="{13E3B7D2-2C23-477A-B7E5-64419E75BE45}" type="slidenum">
              <a:rPr lang="en-US" smtClean="0"/>
              <a:t>3</a:t>
            </a:fld>
            <a:endParaRPr lang="en-US"/>
          </a:p>
        </p:txBody>
      </p:sp>
    </p:spTree>
    <p:extLst>
      <p:ext uri="{BB962C8B-B14F-4D97-AF65-F5344CB8AC3E}">
        <p14:creationId xmlns:p14="http://schemas.microsoft.com/office/powerpoint/2010/main" val="3373876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E3873-0B21-D931-AC2D-1411C479C3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82C05D-7F47-1B6D-4655-8B8CC830FB9D}"/>
              </a:ext>
            </a:extLst>
          </p:cNvPr>
          <p:cNvSpPr>
            <a:spLocks noGrp="1"/>
          </p:cNvSpPr>
          <p:nvPr>
            <p:ph type="title"/>
          </p:nvPr>
        </p:nvSpPr>
        <p:spPr/>
        <p:txBody>
          <a:bodyPr/>
          <a:lstStyle/>
          <a:p>
            <a:r>
              <a:rPr lang="en-US" dirty="0"/>
              <a:t>Key requirements (continued)</a:t>
            </a:r>
          </a:p>
        </p:txBody>
      </p:sp>
      <p:sp>
        <p:nvSpPr>
          <p:cNvPr id="3" name="Content Placeholder 2">
            <a:extLst>
              <a:ext uri="{FF2B5EF4-FFF2-40B4-BE49-F238E27FC236}">
                <a16:creationId xmlns:a16="http://schemas.microsoft.com/office/drawing/2014/main" id="{92A60968-869B-DDD1-4BC5-12F42839DC29}"/>
              </a:ext>
            </a:extLst>
          </p:cNvPr>
          <p:cNvSpPr>
            <a:spLocks noGrp="1"/>
          </p:cNvSpPr>
          <p:nvPr>
            <p:ph idx="1"/>
          </p:nvPr>
        </p:nvSpPr>
        <p:spPr/>
        <p:txBody>
          <a:bodyPr>
            <a:normAutofit fontScale="92500" lnSpcReduction="10000"/>
          </a:bodyPr>
          <a:lstStyle/>
          <a:p>
            <a:r>
              <a:rPr lang="en-US" dirty="0"/>
              <a:t>Low Observable Mode</a:t>
            </a:r>
          </a:p>
          <a:p>
            <a:pPr lvl="1"/>
            <a:r>
              <a:rPr lang="en-US" dirty="0"/>
              <a:t>Limitations on acoustic, thermal, and electromagnetic signatures.</a:t>
            </a:r>
          </a:p>
          <a:p>
            <a:r>
              <a:rPr lang="en-US" dirty="0"/>
              <a:t>Operating and Support costs</a:t>
            </a:r>
          </a:p>
          <a:p>
            <a:pPr lvl="1"/>
            <a:r>
              <a:rPr lang="en-US" dirty="0"/>
              <a:t>Expectations with respect to costs associated with fuel, manpower, and maintenance.</a:t>
            </a:r>
          </a:p>
          <a:p>
            <a:r>
              <a:rPr lang="en-US" dirty="0"/>
              <a:t>Emissions</a:t>
            </a:r>
          </a:p>
          <a:p>
            <a:pPr lvl="1"/>
            <a:r>
              <a:rPr lang="en-US" dirty="0"/>
              <a:t>MARPOL limits sulfur oxide and nitrogen oxide emissions as well as establishes mandatory measures to reduce greenhouse gas emissions.</a:t>
            </a:r>
          </a:p>
          <a:p>
            <a:r>
              <a:rPr lang="en-US" dirty="0"/>
              <a:t>Special Loads</a:t>
            </a:r>
          </a:p>
          <a:p>
            <a:pPr lvl="1"/>
            <a:r>
              <a:rPr lang="en-US" dirty="0"/>
              <a:t>Some loads have characteristics such as pulsed current waveforms, high power requirements, and dynamically challenging; accommodating these loads can have significant impact on power system design.</a:t>
            </a:r>
          </a:p>
        </p:txBody>
      </p:sp>
      <p:sp>
        <p:nvSpPr>
          <p:cNvPr id="4" name="Date Placeholder 3">
            <a:extLst>
              <a:ext uri="{FF2B5EF4-FFF2-40B4-BE49-F238E27FC236}">
                <a16:creationId xmlns:a16="http://schemas.microsoft.com/office/drawing/2014/main" id="{A56120CC-C79D-7AF5-17ED-78DE40B21FAE}"/>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A12EC1E9-5F23-251E-E469-A9CBB551441E}"/>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CF058BF6-F2A1-BDBB-8120-1894FA042963}"/>
              </a:ext>
            </a:extLst>
          </p:cNvPr>
          <p:cNvSpPr>
            <a:spLocks noGrp="1"/>
          </p:cNvSpPr>
          <p:nvPr>
            <p:ph type="sldNum" sz="quarter" idx="12"/>
          </p:nvPr>
        </p:nvSpPr>
        <p:spPr/>
        <p:txBody>
          <a:bodyPr/>
          <a:lstStyle/>
          <a:p>
            <a:fld id="{13E3B7D2-2C23-477A-B7E5-64419E75BE45}" type="slidenum">
              <a:rPr lang="en-US" smtClean="0"/>
              <a:t>4</a:t>
            </a:fld>
            <a:endParaRPr lang="en-US"/>
          </a:p>
        </p:txBody>
      </p:sp>
    </p:spTree>
    <p:extLst>
      <p:ext uri="{BB962C8B-B14F-4D97-AF65-F5344CB8AC3E}">
        <p14:creationId xmlns:p14="http://schemas.microsoft.com/office/powerpoint/2010/main" val="1643610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4212F-0CDE-96D9-B241-DD520C280E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3F8EE1-8454-779E-BBB8-A5FF7222B5CD}"/>
              </a:ext>
            </a:extLst>
          </p:cNvPr>
          <p:cNvSpPr>
            <a:spLocks noGrp="1"/>
          </p:cNvSpPr>
          <p:nvPr>
            <p:ph type="title"/>
          </p:nvPr>
        </p:nvSpPr>
        <p:spPr/>
        <p:txBody>
          <a:bodyPr/>
          <a:lstStyle/>
          <a:p>
            <a:r>
              <a:rPr lang="en-US" dirty="0"/>
              <a:t>Key requirement impact on power and propulsion system design</a:t>
            </a:r>
          </a:p>
        </p:txBody>
      </p:sp>
      <p:sp>
        <p:nvSpPr>
          <p:cNvPr id="3" name="Content Placeholder 2">
            <a:extLst>
              <a:ext uri="{FF2B5EF4-FFF2-40B4-BE49-F238E27FC236}">
                <a16:creationId xmlns:a16="http://schemas.microsoft.com/office/drawing/2014/main" id="{B90D60CE-4A53-CCA0-A7EC-25E0088F7A6F}"/>
              </a:ext>
            </a:extLst>
          </p:cNvPr>
          <p:cNvSpPr>
            <a:spLocks noGrp="1"/>
          </p:cNvSpPr>
          <p:nvPr>
            <p:ph idx="1"/>
          </p:nvPr>
        </p:nvSpPr>
        <p:spPr>
          <a:xfrm>
            <a:off x="838200" y="1690688"/>
            <a:ext cx="10515600" cy="4665662"/>
          </a:xfrm>
        </p:spPr>
        <p:txBody>
          <a:bodyPr>
            <a:normAutofit fontScale="55000" lnSpcReduction="20000"/>
          </a:bodyPr>
          <a:lstStyle/>
          <a:p>
            <a:r>
              <a:rPr lang="en-US" dirty="0"/>
              <a:t>Flexibility</a:t>
            </a:r>
          </a:p>
          <a:p>
            <a:pPr lvl="1"/>
            <a:r>
              <a:rPr lang="en-US" dirty="0"/>
              <a:t>Naval ships: Service Life Allowances</a:t>
            </a:r>
          </a:p>
          <a:p>
            <a:pPr lvl="1"/>
            <a:r>
              <a:rPr lang="en-US" dirty="0"/>
              <a:t>Commercial ships: Usually not provided significant flexibility</a:t>
            </a:r>
          </a:p>
          <a:p>
            <a:pPr lvl="1"/>
            <a:r>
              <a:rPr lang="en-US" dirty="0"/>
              <a:t>Modularity and other flexibility features apply in specific situations</a:t>
            </a:r>
          </a:p>
          <a:p>
            <a:r>
              <a:rPr lang="en-US" dirty="0"/>
              <a:t>Sustained / Service speed</a:t>
            </a:r>
          </a:p>
          <a:p>
            <a:pPr lvl="1"/>
            <a:r>
              <a:rPr lang="en-US" dirty="0"/>
              <a:t>Shaft power roughly proportional to speed cubed.  </a:t>
            </a:r>
          </a:p>
          <a:p>
            <a:pPr lvl="1"/>
            <a:r>
              <a:rPr lang="en-US" dirty="0"/>
              <a:t>Propellers generally limited to 50 MW, usually kept to below 35 MW per shaft</a:t>
            </a:r>
          </a:p>
          <a:p>
            <a:pPr lvl="1"/>
            <a:r>
              <a:rPr lang="en-US" dirty="0"/>
              <a:t>Operational profile drives propulsion type.</a:t>
            </a:r>
          </a:p>
          <a:p>
            <a:pPr lvl="2"/>
            <a:r>
              <a:rPr lang="en-US" dirty="0"/>
              <a:t>Ships operating often near their sustained / service speed typically mechanical drive</a:t>
            </a:r>
          </a:p>
          <a:p>
            <a:r>
              <a:rPr lang="en-US" dirty="0"/>
              <a:t>Endurance</a:t>
            </a:r>
          </a:p>
          <a:p>
            <a:pPr lvl="1"/>
            <a:r>
              <a:rPr lang="en-US" dirty="0"/>
              <a:t>Typically use efficient diesel engines to optimize  for the endurance condition</a:t>
            </a:r>
          </a:p>
          <a:p>
            <a:pPr lvl="1"/>
            <a:r>
              <a:rPr lang="en-US" dirty="0"/>
              <a:t>Additional light weight / power dense gas turbines considered to achieve sustained/service speed </a:t>
            </a:r>
          </a:p>
          <a:p>
            <a:r>
              <a:rPr lang="en-US" dirty="0"/>
              <a:t>‘Compromised Mobility’ speed</a:t>
            </a:r>
          </a:p>
          <a:p>
            <a:pPr lvl="1"/>
            <a:r>
              <a:rPr lang="en-US" dirty="0"/>
              <a:t>Naval Ships: If low enough, can be satisfied with forward drop propulsor</a:t>
            </a:r>
          </a:p>
          <a:p>
            <a:pPr lvl="1"/>
            <a:r>
              <a:rPr lang="en-US" dirty="0"/>
              <a:t>Naval Ships: Alternately, with the assumption that one shaft will survive, the use of twin shafts.</a:t>
            </a:r>
          </a:p>
          <a:p>
            <a:pPr lvl="1"/>
            <a:r>
              <a:rPr lang="en-US" dirty="0"/>
              <a:t>Commercial Ships: Derived result from redundancy requirements</a:t>
            </a:r>
          </a:p>
          <a:p>
            <a:r>
              <a:rPr lang="en-US" dirty="0"/>
              <a:t>Survivability</a:t>
            </a:r>
          </a:p>
          <a:p>
            <a:pPr lvl="1"/>
            <a:r>
              <a:rPr lang="en-US" dirty="0"/>
              <a:t>Naval ships: separation of generator sets and zonal survivability for larger ships.</a:t>
            </a:r>
          </a:p>
          <a:p>
            <a:pPr lvl="1"/>
            <a:r>
              <a:rPr lang="en-US" dirty="0"/>
              <a:t>Commercial ships: certain ship types required by SOLAS to have “Safe Return to Port” provisions.</a:t>
            </a:r>
          </a:p>
        </p:txBody>
      </p:sp>
      <p:sp>
        <p:nvSpPr>
          <p:cNvPr id="4" name="Date Placeholder 3">
            <a:extLst>
              <a:ext uri="{FF2B5EF4-FFF2-40B4-BE49-F238E27FC236}">
                <a16:creationId xmlns:a16="http://schemas.microsoft.com/office/drawing/2014/main" id="{5B7543E9-D2C4-141A-A0E2-CD4519429DBA}"/>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5977112B-B75F-15E1-0555-C2F4D1A2E9C2}"/>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3725C46A-015C-C809-76CA-F5A521A788C3}"/>
              </a:ext>
            </a:extLst>
          </p:cNvPr>
          <p:cNvSpPr>
            <a:spLocks noGrp="1"/>
          </p:cNvSpPr>
          <p:nvPr>
            <p:ph type="sldNum" sz="quarter" idx="12"/>
          </p:nvPr>
        </p:nvSpPr>
        <p:spPr/>
        <p:txBody>
          <a:bodyPr/>
          <a:lstStyle/>
          <a:p>
            <a:fld id="{13E3B7D2-2C23-477A-B7E5-64419E75BE45}" type="slidenum">
              <a:rPr lang="en-US" smtClean="0"/>
              <a:t>5</a:t>
            </a:fld>
            <a:endParaRPr lang="en-US"/>
          </a:p>
        </p:txBody>
      </p:sp>
    </p:spTree>
    <p:extLst>
      <p:ext uri="{BB962C8B-B14F-4D97-AF65-F5344CB8AC3E}">
        <p14:creationId xmlns:p14="http://schemas.microsoft.com/office/powerpoint/2010/main" val="842600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E4C7D-C3B2-3060-C01B-284DCAFA12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C68650-6D6E-649F-F402-3BD7A1DA3473}"/>
              </a:ext>
            </a:extLst>
          </p:cNvPr>
          <p:cNvSpPr>
            <a:spLocks noGrp="1"/>
          </p:cNvSpPr>
          <p:nvPr>
            <p:ph type="title"/>
          </p:nvPr>
        </p:nvSpPr>
        <p:spPr/>
        <p:txBody>
          <a:bodyPr/>
          <a:lstStyle/>
          <a:p>
            <a:r>
              <a:rPr lang="en-US" dirty="0"/>
              <a:t>Key requirement impact on power and propulsion system design (continued)</a:t>
            </a:r>
          </a:p>
        </p:txBody>
      </p:sp>
      <p:sp>
        <p:nvSpPr>
          <p:cNvPr id="3" name="Content Placeholder 2">
            <a:extLst>
              <a:ext uri="{FF2B5EF4-FFF2-40B4-BE49-F238E27FC236}">
                <a16:creationId xmlns:a16="http://schemas.microsoft.com/office/drawing/2014/main" id="{F90B7C57-EA75-5C4C-7134-0C5551702110}"/>
              </a:ext>
            </a:extLst>
          </p:cNvPr>
          <p:cNvSpPr>
            <a:spLocks noGrp="1"/>
          </p:cNvSpPr>
          <p:nvPr>
            <p:ph idx="1"/>
          </p:nvPr>
        </p:nvSpPr>
        <p:spPr/>
        <p:txBody>
          <a:bodyPr>
            <a:normAutofit fontScale="85000" lnSpcReduction="20000"/>
          </a:bodyPr>
          <a:lstStyle/>
          <a:p>
            <a:r>
              <a:rPr lang="en-US" dirty="0"/>
              <a:t>Low Observable Mode</a:t>
            </a:r>
          </a:p>
          <a:p>
            <a:pPr lvl="1"/>
            <a:r>
              <a:rPr lang="en-US" dirty="0"/>
              <a:t>Energy storage enables operating at low speed without prime movers online.</a:t>
            </a:r>
          </a:p>
          <a:p>
            <a:r>
              <a:rPr lang="en-US" dirty="0"/>
              <a:t>Operating and Support costs</a:t>
            </a:r>
          </a:p>
          <a:p>
            <a:pPr lvl="1"/>
            <a:r>
              <a:rPr lang="en-US" dirty="0"/>
              <a:t>Minimize number and type of prime movers</a:t>
            </a:r>
          </a:p>
          <a:p>
            <a:pPr lvl="1"/>
            <a:r>
              <a:rPr lang="en-US" dirty="0"/>
              <a:t>Prime movers able to operate efficiently at power levels consistent with speed-time profile and ship service loads at the associated operating condition</a:t>
            </a:r>
          </a:p>
          <a:p>
            <a:pPr lvl="1"/>
            <a:r>
              <a:rPr lang="en-US" dirty="0"/>
              <a:t>Consider single shaft, contra-rotating propellers, </a:t>
            </a:r>
            <a:r>
              <a:rPr lang="en-US" dirty="0" err="1"/>
              <a:t>azimuthing</a:t>
            </a:r>
            <a:r>
              <a:rPr lang="en-US" dirty="0"/>
              <a:t> propulsors</a:t>
            </a:r>
          </a:p>
          <a:p>
            <a:r>
              <a:rPr lang="en-US" dirty="0"/>
              <a:t>Emissions</a:t>
            </a:r>
          </a:p>
          <a:p>
            <a:pPr lvl="1"/>
            <a:r>
              <a:rPr lang="en-US" dirty="0"/>
              <a:t>MARPOL emission requirements are driving the commercial industry to alternate fuels: Liquified Natural Gas, Ammonia, and purely electrical storage.</a:t>
            </a:r>
          </a:p>
          <a:p>
            <a:pPr lvl="1"/>
            <a:r>
              <a:rPr lang="en-US" dirty="0"/>
              <a:t>Depending of fuel used and prime mover, may require an Exhaust Gas Cleaning System (EGCS)</a:t>
            </a:r>
          </a:p>
          <a:p>
            <a:r>
              <a:rPr lang="en-US" dirty="0"/>
              <a:t>Special Loads</a:t>
            </a:r>
          </a:p>
          <a:p>
            <a:pPr lvl="1"/>
            <a:r>
              <a:rPr lang="en-US" dirty="0"/>
              <a:t>Specialized high power loads that are not operated when the ship is at its maximum speed may lead to the use of integrated power systems or hybrid electric drive.</a:t>
            </a:r>
          </a:p>
        </p:txBody>
      </p:sp>
      <p:sp>
        <p:nvSpPr>
          <p:cNvPr id="4" name="Date Placeholder 3">
            <a:extLst>
              <a:ext uri="{FF2B5EF4-FFF2-40B4-BE49-F238E27FC236}">
                <a16:creationId xmlns:a16="http://schemas.microsoft.com/office/drawing/2014/main" id="{841A9F11-E403-7805-46E1-9390B3759AC8}"/>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1D82A850-6F1C-5D3C-2904-EC633DE7F791}"/>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3B6B9BED-5BA2-3ACC-73A2-B42068DD4D82}"/>
              </a:ext>
            </a:extLst>
          </p:cNvPr>
          <p:cNvSpPr>
            <a:spLocks noGrp="1"/>
          </p:cNvSpPr>
          <p:nvPr>
            <p:ph type="sldNum" sz="quarter" idx="12"/>
          </p:nvPr>
        </p:nvSpPr>
        <p:spPr/>
        <p:txBody>
          <a:bodyPr/>
          <a:lstStyle/>
          <a:p>
            <a:fld id="{13E3B7D2-2C23-477A-B7E5-64419E75BE45}" type="slidenum">
              <a:rPr lang="en-US" smtClean="0"/>
              <a:t>6</a:t>
            </a:fld>
            <a:endParaRPr lang="en-US"/>
          </a:p>
        </p:txBody>
      </p:sp>
    </p:spTree>
    <p:extLst>
      <p:ext uri="{BB962C8B-B14F-4D97-AF65-F5344CB8AC3E}">
        <p14:creationId xmlns:p14="http://schemas.microsoft.com/office/powerpoint/2010/main" val="3478301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637C4-E78A-5440-2C36-5BA31DA6ABAC}"/>
              </a:ext>
            </a:extLst>
          </p:cNvPr>
          <p:cNvSpPr>
            <a:spLocks noGrp="1"/>
          </p:cNvSpPr>
          <p:nvPr>
            <p:ph type="title"/>
          </p:nvPr>
        </p:nvSpPr>
        <p:spPr/>
        <p:txBody>
          <a:bodyPr/>
          <a:lstStyle/>
          <a:p>
            <a:r>
              <a:rPr lang="en-US" dirty="0"/>
              <a:t>Establishing key requirements</a:t>
            </a:r>
          </a:p>
        </p:txBody>
      </p:sp>
      <p:sp>
        <p:nvSpPr>
          <p:cNvPr id="3" name="Content Placeholder 2">
            <a:extLst>
              <a:ext uri="{FF2B5EF4-FFF2-40B4-BE49-F238E27FC236}">
                <a16:creationId xmlns:a16="http://schemas.microsoft.com/office/drawing/2014/main" id="{0F1D55F3-B6FA-27FD-71AC-563C3B26345D}"/>
              </a:ext>
            </a:extLst>
          </p:cNvPr>
          <p:cNvSpPr>
            <a:spLocks noGrp="1"/>
          </p:cNvSpPr>
          <p:nvPr>
            <p:ph idx="1"/>
          </p:nvPr>
        </p:nvSpPr>
        <p:spPr>
          <a:xfrm>
            <a:off x="838200" y="1576137"/>
            <a:ext cx="10515600" cy="4692316"/>
          </a:xfrm>
        </p:spPr>
        <p:txBody>
          <a:bodyPr>
            <a:normAutofit fontScale="92500" lnSpcReduction="20000"/>
          </a:bodyPr>
          <a:lstStyle/>
          <a:p>
            <a:r>
              <a:rPr lang="en-US" dirty="0"/>
              <a:t>Key ship-level requirements typically determined during ship  concept design.</a:t>
            </a:r>
          </a:p>
          <a:p>
            <a:r>
              <a:rPr lang="en-US" dirty="0"/>
              <a:t>Products of concept design</a:t>
            </a:r>
          </a:p>
          <a:p>
            <a:pPr lvl="1"/>
            <a:r>
              <a:rPr lang="en-US" dirty="0"/>
              <a:t>Set of operational requirements</a:t>
            </a:r>
          </a:p>
          <a:p>
            <a:pPr lvl="1"/>
            <a:r>
              <a:rPr lang="en-US" dirty="0"/>
              <a:t>Cost estimates for procuring and sustaining a ship that achieves the set of operational requirements</a:t>
            </a:r>
          </a:p>
          <a:p>
            <a:pPr lvl="1"/>
            <a:r>
              <a:rPr lang="en-US" dirty="0"/>
              <a:t>An assessment of the utility of a ship that meets the set of operational requirements.</a:t>
            </a:r>
          </a:p>
          <a:p>
            <a:r>
              <a:rPr lang="en-US" dirty="0"/>
              <a:t>One or more ship concept designs created to develop the products</a:t>
            </a:r>
          </a:p>
          <a:p>
            <a:pPr lvl="1"/>
            <a:r>
              <a:rPr lang="en-US" dirty="0"/>
              <a:t>The ship concept designs are  an intermediate product, not a final product</a:t>
            </a:r>
          </a:p>
          <a:p>
            <a:r>
              <a:rPr lang="en-US" dirty="0"/>
              <a:t>Concept designs may analyze multiple sets of operational requirements.</a:t>
            </a:r>
          </a:p>
          <a:p>
            <a:pPr lvl="1"/>
            <a:r>
              <a:rPr lang="en-US" dirty="0"/>
              <a:t>Each set of requirements is often called a “Capability Concept”</a:t>
            </a:r>
          </a:p>
          <a:p>
            <a:pPr lvl="1"/>
            <a:r>
              <a:rPr lang="en-US" dirty="0"/>
              <a:t>Multiple ship concepts may be developed for each capability concept to develop representative cost estimates.</a:t>
            </a:r>
          </a:p>
        </p:txBody>
      </p:sp>
      <p:sp>
        <p:nvSpPr>
          <p:cNvPr id="4" name="Date Placeholder 3">
            <a:extLst>
              <a:ext uri="{FF2B5EF4-FFF2-40B4-BE49-F238E27FC236}">
                <a16:creationId xmlns:a16="http://schemas.microsoft.com/office/drawing/2014/main" id="{C12B5F92-70A2-F016-87F2-58F92569BF98}"/>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BA3EA9A1-EAE3-87C1-7990-EBDB5FDA3AA9}"/>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D7A9214A-F13D-B1CE-7A57-C48929614E21}"/>
              </a:ext>
            </a:extLst>
          </p:cNvPr>
          <p:cNvSpPr>
            <a:spLocks noGrp="1"/>
          </p:cNvSpPr>
          <p:nvPr>
            <p:ph type="sldNum" sz="quarter" idx="12"/>
          </p:nvPr>
        </p:nvSpPr>
        <p:spPr/>
        <p:txBody>
          <a:bodyPr/>
          <a:lstStyle/>
          <a:p>
            <a:fld id="{13E3B7D2-2C23-477A-B7E5-64419E75BE45}" type="slidenum">
              <a:rPr lang="en-US" smtClean="0"/>
              <a:t>7</a:t>
            </a:fld>
            <a:endParaRPr lang="en-US"/>
          </a:p>
        </p:txBody>
      </p:sp>
    </p:spTree>
    <p:extLst>
      <p:ext uri="{BB962C8B-B14F-4D97-AF65-F5344CB8AC3E}">
        <p14:creationId xmlns:p14="http://schemas.microsoft.com/office/powerpoint/2010/main" val="2953200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01756-4AC1-AB21-7A89-BC182D56C65D}"/>
              </a:ext>
            </a:extLst>
          </p:cNvPr>
          <p:cNvSpPr>
            <a:spLocks noGrp="1"/>
          </p:cNvSpPr>
          <p:nvPr>
            <p:ph type="title"/>
          </p:nvPr>
        </p:nvSpPr>
        <p:spPr/>
        <p:txBody>
          <a:bodyPr/>
          <a:lstStyle/>
          <a:p>
            <a:r>
              <a:rPr lang="en-US" dirty="0"/>
              <a:t>Impact of key requirements timing on power and propulsion system design</a:t>
            </a:r>
          </a:p>
        </p:txBody>
      </p:sp>
      <p:sp>
        <p:nvSpPr>
          <p:cNvPr id="3" name="Content Placeholder 2">
            <a:extLst>
              <a:ext uri="{FF2B5EF4-FFF2-40B4-BE49-F238E27FC236}">
                <a16:creationId xmlns:a16="http://schemas.microsoft.com/office/drawing/2014/main" id="{5941E1C7-B4E5-E91B-4EA5-DC7CC06949AA}"/>
              </a:ext>
            </a:extLst>
          </p:cNvPr>
          <p:cNvSpPr>
            <a:spLocks noGrp="1"/>
          </p:cNvSpPr>
          <p:nvPr>
            <p:ph idx="1"/>
          </p:nvPr>
        </p:nvSpPr>
        <p:spPr>
          <a:xfrm>
            <a:off x="838200" y="1825624"/>
            <a:ext cx="10515600" cy="4530725"/>
          </a:xfrm>
        </p:spPr>
        <p:txBody>
          <a:bodyPr>
            <a:normAutofit/>
          </a:bodyPr>
          <a:lstStyle/>
          <a:p>
            <a:r>
              <a:rPr lang="en-US" dirty="0"/>
              <a:t>Not all requirements are finalized at the beginning of Preliminary Design.</a:t>
            </a:r>
          </a:p>
          <a:p>
            <a:r>
              <a:rPr lang="en-US" dirty="0"/>
              <a:t>Approaches to account for uncertain or changing requirements</a:t>
            </a:r>
          </a:p>
          <a:p>
            <a:pPr lvl="1"/>
            <a:r>
              <a:rPr lang="en-US" dirty="0"/>
              <a:t>Design Robustness</a:t>
            </a:r>
          </a:p>
          <a:p>
            <a:pPr lvl="2"/>
            <a:r>
              <a:rPr lang="en-US" dirty="0"/>
              <a:t>Additional capability is provided in the design to account for full range of uncertainty in the requirements.</a:t>
            </a:r>
          </a:p>
          <a:p>
            <a:pPr lvl="2"/>
            <a:r>
              <a:rPr lang="en-US" dirty="0"/>
              <a:t>Design margin (during design process)</a:t>
            </a:r>
          </a:p>
          <a:p>
            <a:pPr lvl="2"/>
            <a:r>
              <a:rPr lang="en-US" dirty="0"/>
              <a:t>Service Life Allowance (while in service)</a:t>
            </a:r>
          </a:p>
          <a:p>
            <a:pPr lvl="1"/>
            <a:r>
              <a:rPr lang="en-US" dirty="0"/>
              <a:t>Design Flexibility</a:t>
            </a:r>
          </a:p>
          <a:p>
            <a:pPr lvl="2"/>
            <a:r>
              <a:rPr lang="en-US" dirty="0"/>
              <a:t>Space, Weight, and Services allocations, or</a:t>
            </a:r>
          </a:p>
          <a:p>
            <a:pPr lvl="2"/>
            <a:r>
              <a:rPr lang="en-US" dirty="0"/>
              <a:t>Easy substitution of equipment with equipment having a higher rating.</a:t>
            </a:r>
          </a:p>
        </p:txBody>
      </p:sp>
      <p:sp>
        <p:nvSpPr>
          <p:cNvPr id="4" name="Date Placeholder 3">
            <a:extLst>
              <a:ext uri="{FF2B5EF4-FFF2-40B4-BE49-F238E27FC236}">
                <a16:creationId xmlns:a16="http://schemas.microsoft.com/office/drawing/2014/main" id="{8527740E-C146-B7E1-81EA-BBC8A96452D3}"/>
              </a:ext>
            </a:extLst>
          </p:cNvPr>
          <p:cNvSpPr>
            <a:spLocks noGrp="1"/>
          </p:cNvSpPr>
          <p:nvPr>
            <p:ph type="dt" sz="half" idx="10"/>
          </p:nvPr>
        </p:nvSpPr>
        <p:spPr/>
        <p:txBody>
          <a:bodyPr/>
          <a:lstStyle/>
          <a:p>
            <a:r>
              <a:rPr lang="en-US"/>
              <a:t>12/22/2025</a:t>
            </a:r>
          </a:p>
        </p:txBody>
      </p:sp>
      <p:sp>
        <p:nvSpPr>
          <p:cNvPr id="5" name="Footer Placeholder 4">
            <a:extLst>
              <a:ext uri="{FF2B5EF4-FFF2-40B4-BE49-F238E27FC236}">
                <a16:creationId xmlns:a16="http://schemas.microsoft.com/office/drawing/2014/main" id="{13941F24-C0A8-7E74-C027-CE7B1E709C99}"/>
              </a:ext>
            </a:extLst>
          </p:cNvPr>
          <p:cNvSpPr>
            <a:spLocks noGrp="1"/>
          </p:cNvSpPr>
          <p:nvPr>
            <p:ph type="ftr" sz="quarter" idx="11"/>
          </p:nvPr>
        </p:nvSpPr>
        <p:spPr/>
        <p:txBody>
          <a:bodyPr/>
          <a:lstStyle/>
          <a:p>
            <a:r>
              <a:rPr lang="en-US"/>
              <a:t>© 2025 by Norbert Doerry                                                                                  This work is licensed via: CC BY 4.0</a:t>
            </a:r>
          </a:p>
        </p:txBody>
      </p:sp>
      <p:sp>
        <p:nvSpPr>
          <p:cNvPr id="6" name="Slide Number Placeholder 5">
            <a:extLst>
              <a:ext uri="{FF2B5EF4-FFF2-40B4-BE49-F238E27FC236}">
                <a16:creationId xmlns:a16="http://schemas.microsoft.com/office/drawing/2014/main" id="{4D8A7526-2143-D013-D6A7-F4E6D97B76E0}"/>
              </a:ext>
            </a:extLst>
          </p:cNvPr>
          <p:cNvSpPr>
            <a:spLocks noGrp="1"/>
          </p:cNvSpPr>
          <p:nvPr>
            <p:ph type="sldNum" sz="quarter" idx="12"/>
          </p:nvPr>
        </p:nvSpPr>
        <p:spPr/>
        <p:txBody>
          <a:bodyPr/>
          <a:lstStyle/>
          <a:p>
            <a:fld id="{13E3B7D2-2C23-477A-B7E5-64419E75BE45}" type="slidenum">
              <a:rPr lang="en-US" smtClean="0"/>
              <a:t>8</a:t>
            </a:fld>
            <a:endParaRPr lang="en-US"/>
          </a:p>
        </p:txBody>
      </p:sp>
    </p:spTree>
    <p:extLst>
      <p:ext uri="{BB962C8B-B14F-4D97-AF65-F5344CB8AC3E}">
        <p14:creationId xmlns:p14="http://schemas.microsoft.com/office/powerpoint/2010/main" val="418418835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3595</TotalTime>
  <Words>1062</Words>
  <Application>Microsoft Office PowerPoint</Application>
  <PresentationFormat>Widescreen</PresentationFormat>
  <Paragraphs>111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1_Office Theme</vt:lpstr>
      <vt:lpstr>Ship Requirements Shipboard Power System Fundamentals  Revision of 22 December 2025</vt:lpstr>
      <vt:lpstr>Essential Questions</vt:lpstr>
      <vt:lpstr>Key requirements</vt:lpstr>
      <vt:lpstr>Key requirements (continued)</vt:lpstr>
      <vt:lpstr>Key requirement impact on power and propulsion system design</vt:lpstr>
      <vt:lpstr>Key requirement impact on power and propulsion system design (continued)</vt:lpstr>
      <vt:lpstr>Establishing key requirements</vt:lpstr>
      <vt:lpstr>Impact of key requirements timing on power and propulsion system design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Ship Requirements</dc:title>
  <dc:creator>Norbert Doerry</dc:creator>
  <cp:lastModifiedBy>Norbert Doerry</cp:lastModifiedBy>
  <cp:revision>51</cp:revision>
  <dcterms:created xsi:type="dcterms:W3CDTF">2025-04-03T12:58:23Z</dcterms:created>
  <dcterms:modified xsi:type="dcterms:W3CDTF">2025-12-24T16:22:19Z</dcterms:modified>
</cp:coreProperties>
</file>